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34"/>
  </p:notesMasterIdLst>
  <p:sldIdLst>
    <p:sldId id="256" r:id="rId3"/>
    <p:sldId id="258" r:id="rId4"/>
    <p:sldId id="293" r:id="rId5"/>
    <p:sldId id="376" r:id="rId6"/>
    <p:sldId id="292" r:id="rId7"/>
    <p:sldId id="294" r:id="rId8"/>
    <p:sldId id="295" r:id="rId9"/>
    <p:sldId id="300" r:id="rId10"/>
    <p:sldId id="364" r:id="rId11"/>
    <p:sldId id="369" r:id="rId12"/>
    <p:sldId id="368" r:id="rId13"/>
    <p:sldId id="308" r:id="rId14"/>
    <p:sldId id="261" r:id="rId15"/>
    <p:sldId id="362" r:id="rId16"/>
    <p:sldId id="268" r:id="rId17"/>
    <p:sldId id="309" r:id="rId18"/>
    <p:sldId id="298" r:id="rId19"/>
    <p:sldId id="365" r:id="rId20"/>
    <p:sldId id="312" r:id="rId21"/>
    <p:sldId id="366" r:id="rId22"/>
    <p:sldId id="301" r:id="rId23"/>
    <p:sldId id="367" r:id="rId24"/>
    <p:sldId id="286" r:id="rId25"/>
    <p:sldId id="370" r:id="rId26"/>
    <p:sldId id="272" r:id="rId27"/>
    <p:sldId id="291" r:id="rId28"/>
    <p:sldId id="371" r:id="rId29"/>
    <p:sldId id="372" r:id="rId30"/>
    <p:sldId id="373" r:id="rId31"/>
    <p:sldId id="374" r:id="rId32"/>
    <p:sldId id="375" r:id="rId33"/>
  </p:sldIdLst>
  <p:sldSz cx="9144000" cy="5143500" type="screen16x9"/>
  <p:notesSz cx="6858000" cy="9144000"/>
  <p:embeddedFontLst>
    <p:embeddedFont>
      <p:font typeface="Aptos Narrow" panose="020B0004020202020204" pitchFamily="34" charset="0"/>
      <p:regular r:id="rId35"/>
      <p:bold r:id="rId36"/>
      <p:italic r:id="rId37"/>
      <p:boldItalic r:id="rId38"/>
    </p:embeddedFon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DM Sans" pitchFamily="2" charset="0"/>
      <p:regular r:id="rId43"/>
      <p:bold r:id="rId44"/>
      <p:italic r:id="rId45"/>
      <p:boldItalic r:id="rId46"/>
    </p:embeddedFont>
    <p:embeddedFont>
      <p:font typeface="Figtree" panose="020B0604020202020204" charset="0"/>
      <p:regular r:id="rId47"/>
      <p:bold r:id="rId48"/>
      <p:italic r:id="rId49"/>
      <p:boldItalic r:id="rId50"/>
    </p:embeddedFont>
    <p:embeddedFont>
      <p:font typeface="Fira Sans Extra Condensed" panose="020B0503050000020004" pitchFamily="34" charset="0"/>
      <p:regular r:id="rId51"/>
      <p:bold r:id="rId52"/>
    </p:embeddedFont>
    <p:embeddedFont>
      <p:font typeface="Geologica" panose="020B0604020202020204" charset="0"/>
      <p:regular r:id="rId53"/>
      <p:bold r:id="rId54"/>
    </p:embeddedFont>
    <p:embeddedFont>
      <p:font typeface="Geologica SemiBold" panose="020B0604020202020204" charset="0"/>
      <p:regular r:id="rId55"/>
      <p:bold r:id="rId56"/>
    </p:embeddedFont>
    <p:embeddedFont>
      <p:font typeface="Nunito Light" pitchFamily="2" charset="0"/>
      <p:regular r:id="rId57"/>
      <p:italic r:id="rId58"/>
    </p:embeddedFont>
    <p:embeddedFont>
      <p:font typeface="Proxima Nova" panose="020B0604020202020204" charset="0"/>
      <p:regular r:id="rId59"/>
      <p:bold r:id="rId60"/>
      <p:italic r:id="rId61"/>
      <p:boldItalic r:id="rId6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CDFF"/>
    <a:srgbClr val="164D73"/>
    <a:srgbClr val="FCFAF9"/>
    <a:srgbClr val="FF8585"/>
    <a:srgbClr val="4F4FFF"/>
    <a:srgbClr val="DFDA00"/>
    <a:srgbClr val="00A249"/>
    <a:srgbClr val="9E0000"/>
    <a:srgbClr val="E2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  <p1510:client id="{80B58248-D9C0-9EB5-633D-5ACE88674AC7}" v="18" dt="2023-11-23T17:24:15.750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Style à thème 2 - Accentuation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50"/>
  </p:normalViewPr>
  <p:slideViewPr>
    <p:cSldViewPr snapToGrid="0">
      <p:cViewPr varScale="1">
        <p:scale>
          <a:sx n="103" d="100"/>
          <a:sy n="103" d="100"/>
        </p:scale>
        <p:origin x="1061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openxmlformats.org/officeDocument/2006/relationships/font" Target="fonts/font21.fntdata"/><Relationship Id="rId63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font" Target="fonts/font19.fntdata"/><Relationship Id="rId58" Type="http://schemas.openxmlformats.org/officeDocument/2006/relationships/font" Target="fonts/font24.fntdata"/><Relationship Id="rId66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font" Target="fonts/font27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openxmlformats.org/officeDocument/2006/relationships/font" Target="fonts/font22.fntdata"/><Relationship Id="rId64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font" Target="fonts/font17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59" Type="http://schemas.openxmlformats.org/officeDocument/2006/relationships/font" Target="fonts/font25.fntdata"/><Relationship Id="rId67" Type="http://schemas.microsoft.com/office/2015/10/relationships/revisionInfo" Target="revisionInfo.xml"/><Relationship Id="rId20" Type="http://schemas.openxmlformats.org/officeDocument/2006/relationships/slide" Target="slides/slide18.xml"/><Relationship Id="rId41" Type="http://schemas.openxmlformats.org/officeDocument/2006/relationships/font" Target="fonts/font7.fntdata"/><Relationship Id="rId54" Type="http://schemas.openxmlformats.org/officeDocument/2006/relationships/font" Target="fonts/font20.fntdata"/><Relationship Id="rId62" Type="http://schemas.openxmlformats.org/officeDocument/2006/relationships/font" Target="fonts/font2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2.fntdata"/><Relationship Id="rId49" Type="http://schemas.openxmlformats.org/officeDocument/2006/relationships/font" Target="fonts/font15.fntdata"/><Relationship Id="rId57" Type="http://schemas.openxmlformats.org/officeDocument/2006/relationships/font" Target="fonts/font23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10.fntdata"/><Relationship Id="rId52" Type="http://schemas.openxmlformats.org/officeDocument/2006/relationships/font" Target="fonts/font18.fntdata"/><Relationship Id="rId60" Type="http://schemas.openxmlformats.org/officeDocument/2006/relationships/font" Target="fonts/font26.fntdata"/><Relationship Id="rId65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font" Target="fonts/font5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9BE72A-B6B5-4D56-8A38-E8934BE206A1}" type="doc">
      <dgm:prSet loTypeId="urn:microsoft.com/office/officeart/2005/8/layout/gear1" loCatId="relationship" qsTypeId="urn:microsoft.com/office/officeart/2005/8/quickstyle/simple1" qsCatId="simple" csTypeId="urn:microsoft.com/office/officeart/2005/8/colors/accent1_2" csCatId="accent1" phldr="1"/>
      <dgm:spPr/>
    </dgm:pt>
    <dgm:pt modelId="{087636BF-D6FE-42E0-9B74-5093C03ED587}">
      <dgm:prSet phldrT="[Texte]"/>
      <dgm:spPr/>
      <dgm:t>
        <a:bodyPr/>
        <a:lstStyle/>
        <a:p>
          <a:r>
            <a:rPr lang="fr-FR" b="1" dirty="0"/>
            <a:t>Arbres de décision</a:t>
          </a:r>
        </a:p>
      </dgm:t>
    </dgm:pt>
    <dgm:pt modelId="{2EE2CB8A-D3A4-4D2A-8BEE-0608154BF6B5}" type="parTrans" cxnId="{7FB02D6F-30CB-45BB-A09D-414E521DAFCA}">
      <dgm:prSet/>
      <dgm:spPr/>
      <dgm:t>
        <a:bodyPr/>
        <a:lstStyle/>
        <a:p>
          <a:endParaRPr lang="fr-FR"/>
        </a:p>
      </dgm:t>
    </dgm:pt>
    <dgm:pt modelId="{322D799D-61B7-4811-9399-D0A6ACC451B3}" type="sibTrans" cxnId="{7FB02D6F-30CB-45BB-A09D-414E521DAFCA}">
      <dgm:prSet/>
      <dgm:spPr/>
      <dgm:t>
        <a:bodyPr/>
        <a:lstStyle/>
        <a:p>
          <a:endParaRPr lang="fr-FR"/>
        </a:p>
      </dgm:t>
    </dgm:pt>
    <dgm:pt modelId="{C21F1B6D-95D1-4776-8046-B3AE6ED800B8}">
      <dgm:prSet phldrT="[Texte]"/>
      <dgm:spPr/>
      <dgm:t>
        <a:bodyPr/>
        <a:lstStyle/>
        <a:p>
          <a:r>
            <a:rPr lang="fr-FR" b="1" dirty="0"/>
            <a:t>Bagging</a:t>
          </a:r>
        </a:p>
      </dgm:t>
    </dgm:pt>
    <dgm:pt modelId="{3C5F1234-D4BD-4CAD-ADDE-31D7DEC399F4}" type="parTrans" cxnId="{90B684A5-D025-4FB1-BAD8-978B633D91BA}">
      <dgm:prSet/>
      <dgm:spPr/>
      <dgm:t>
        <a:bodyPr/>
        <a:lstStyle/>
        <a:p>
          <a:endParaRPr lang="fr-FR"/>
        </a:p>
      </dgm:t>
    </dgm:pt>
    <dgm:pt modelId="{64422D04-B548-4350-8B30-EC005BF98F65}" type="sibTrans" cxnId="{90B684A5-D025-4FB1-BAD8-978B633D91BA}">
      <dgm:prSet/>
      <dgm:spPr/>
      <dgm:t>
        <a:bodyPr/>
        <a:lstStyle/>
        <a:p>
          <a:endParaRPr lang="fr-FR"/>
        </a:p>
      </dgm:t>
    </dgm:pt>
    <dgm:pt modelId="{75DE8C92-F036-44DA-98FC-971B187E301E}">
      <dgm:prSet phldrT="[Texte]"/>
      <dgm:spPr/>
      <dgm:t>
        <a:bodyPr/>
        <a:lstStyle/>
        <a:p>
          <a:r>
            <a:rPr lang="fr-FR" b="1" dirty="0"/>
            <a:t>Prédiction sur le choix majoritaire des arbres</a:t>
          </a:r>
        </a:p>
      </dgm:t>
    </dgm:pt>
    <dgm:pt modelId="{97E1FB13-1B37-4E78-9ACB-182A0CFAA53D}" type="parTrans" cxnId="{0DCC20FA-5EBF-470C-84E2-7FD42997677A}">
      <dgm:prSet/>
      <dgm:spPr/>
      <dgm:t>
        <a:bodyPr/>
        <a:lstStyle/>
        <a:p>
          <a:endParaRPr lang="fr-FR"/>
        </a:p>
      </dgm:t>
    </dgm:pt>
    <dgm:pt modelId="{9AD831CA-56B5-413F-B50D-5A1432F10080}" type="sibTrans" cxnId="{0DCC20FA-5EBF-470C-84E2-7FD42997677A}">
      <dgm:prSet/>
      <dgm:spPr/>
      <dgm:t>
        <a:bodyPr/>
        <a:lstStyle/>
        <a:p>
          <a:endParaRPr lang="fr-FR"/>
        </a:p>
      </dgm:t>
    </dgm:pt>
    <dgm:pt modelId="{50784A4D-2F70-46B5-B1BA-96800BCCD8CE}" type="pres">
      <dgm:prSet presAssocID="{3C9BE72A-B6B5-4D56-8A38-E8934BE206A1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79A1DD6D-0009-40BC-82DD-7958F8C34FAD}" type="pres">
      <dgm:prSet presAssocID="{087636BF-D6FE-42E0-9B74-5093C03ED587}" presName="gear1" presStyleLbl="node1" presStyleIdx="0" presStyleCnt="3">
        <dgm:presLayoutVars>
          <dgm:chMax val="1"/>
          <dgm:bulletEnabled val="1"/>
        </dgm:presLayoutVars>
      </dgm:prSet>
      <dgm:spPr/>
    </dgm:pt>
    <dgm:pt modelId="{9D2AA882-71EF-4343-B5A3-39D99DCA4DBE}" type="pres">
      <dgm:prSet presAssocID="{087636BF-D6FE-42E0-9B74-5093C03ED587}" presName="gear1srcNode" presStyleLbl="node1" presStyleIdx="0" presStyleCnt="3"/>
      <dgm:spPr/>
    </dgm:pt>
    <dgm:pt modelId="{F3BB3304-192E-4A59-BB8F-69CBE8EA3BAE}" type="pres">
      <dgm:prSet presAssocID="{087636BF-D6FE-42E0-9B74-5093C03ED587}" presName="gear1dstNode" presStyleLbl="node1" presStyleIdx="0" presStyleCnt="3"/>
      <dgm:spPr/>
    </dgm:pt>
    <dgm:pt modelId="{4E3231E5-A437-4D94-B13E-C7E8E89AC500}" type="pres">
      <dgm:prSet presAssocID="{C21F1B6D-95D1-4776-8046-B3AE6ED800B8}" presName="gear2" presStyleLbl="node1" presStyleIdx="1" presStyleCnt="3">
        <dgm:presLayoutVars>
          <dgm:chMax val="1"/>
          <dgm:bulletEnabled val="1"/>
        </dgm:presLayoutVars>
      </dgm:prSet>
      <dgm:spPr/>
    </dgm:pt>
    <dgm:pt modelId="{16A5E1F2-7A5B-4BBF-BB6B-D5946CC7D682}" type="pres">
      <dgm:prSet presAssocID="{C21F1B6D-95D1-4776-8046-B3AE6ED800B8}" presName="gear2srcNode" presStyleLbl="node1" presStyleIdx="1" presStyleCnt="3"/>
      <dgm:spPr/>
    </dgm:pt>
    <dgm:pt modelId="{F7203DB6-25B6-49D2-BF7B-6F3D1BB2BF8A}" type="pres">
      <dgm:prSet presAssocID="{C21F1B6D-95D1-4776-8046-B3AE6ED800B8}" presName="gear2dstNode" presStyleLbl="node1" presStyleIdx="1" presStyleCnt="3"/>
      <dgm:spPr/>
    </dgm:pt>
    <dgm:pt modelId="{2C32A44D-B139-4FC7-A750-00AEF8997A42}" type="pres">
      <dgm:prSet presAssocID="{75DE8C92-F036-44DA-98FC-971B187E301E}" presName="gear3" presStyleLbl="node1" presStyleIdx="2" presStyleCnt="3"/>
      <dgm:spPr/>
    </dgm:pt>
    <dgm:pt modelId="{A8878F1A-DB5E-463B-9522-45DB63792BEE}" type="pres">
      <dgm:prSet presAssocID="{75DE8C92-F036-44DA-98FC-971B187E301E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3B3C8AAC-8022-4160-8D26-F3303B2DD32A}" type="pres">
      <dgm:prSet presAssocID="{75DE8C92-F036-44DA-98FC-971B187E301E}" presName="gear3srcNode" presStyleLbl="node1" presStyleIdx="2" presStyleCnt="3"/>
      <dgm:spPr/>
    </dgm:pt>
    <dgm:pt modelId="{7349AE3B-EF59-42EF-A9AA-193C69A38C55}" type="pres">
      <dgm:prSet presAssocID="{75DE8C92-F036-44DA-98FC-971B187E301E}" presName="gear3dstNode" presStyleLbl="node1" presStyleIdx="2" presStyleCnt="3"/>
      <dgm:spPr/>
    </dgm:pt>
    <dgm:pt modelId="{3C12BE0E-2B0C-4CF4-A596-DBF98087E6DC}" type="pres">
      <dgm:prSet presAssocID="{322D799D-61B7-4811-9399-D0A6ACC451B3}" presName="connector1" presStyleLbl="sibTrans2D1" presStyleIdx="0" presStyleCnt="3"/>
      <dgm:spPr/>
    </dgm:pt>
    <dgm:pt modelId="{94007819-E45D-47D9-A863-AF011C90263A}" type="pres">
      <dgm:prSet presAssocID="{64422D04-B548-4350-8B30-EC005BF98F65}" presName="connector2" presStyleLbl="sibTrans2D1" presStyleIdx="1" presStyleCnt="3"/>
      <dgm:spPr/>
    </dgm:pt>
    <dgm:pt modelId="{A5EAB873-3E1A-4878-A0F5-EAB326EDE759}" type="pres">
      <dgm:prSet presAssocID="{9AD831CA-56B5-413F-B50D-5A1432F10080}" presName="connector3" presStyleLbl="sibTrans2D1" presStyleIdx="2" presStyleCnt="3"/>
      <dgm:spPr/>
    </dgm:pt>
  </dgm:ptLst>
  <dgm:cxnLst>
    <dgm:cxn modelId="{1335A91C-F49B-4D74-AD04-311C93E4E612}" type="presOf" srcId="{75DE8C92-F036-44DA-98FC-971B187E301E}" destId="{3B3C8AAC-8022-4160-8D26-F3303B2DD32A}" srcOrd="2" destOrd="0" presId="urn:microsoft.com/office/officeart/2005/8/layout/gear1"/>
    <dgm:cxn modelId="{0D3CE31F-805E-4FE6-A05A-EC59C6ABDCF1}" type="presOf" srcId="{75DE8C92-F036-44DA-98FC-971B187E301E}" destId="{2C32A44D-B139-4FC7-A750-00AEF8997A42}" srcOrd="0" destOrd="0" presId="urn:microsoft.com/office/officeart/2005/8/layout/gear1"/>
    <dgm:cxn modelId="{7BC0383C-459C-429A-B962-BB681A773BF3}" type="presOf" srcId="{C21F1B6D-95D1-4776-8046-B3AE6ED800B8}" destId="{16A5E1F2-7A5B-4BBF-BB6B-D5946CC7D682}" srcOrd="1" destOrd="0" presId="urn:microsoft.com/office/officeart/2005/8/layout/gear1"/>
    <dgm:cxn modelId="{4970F35F-9120-4E03-B373-C4E7F578C2C9}" type="presOf" srcId="{087636BF-D6FE-42E0-9B74-5093C03ED587}" destId="{F3BB3304-192E-4A59-BB8F-69CBE8EA3BAE}" srcOrd="2" destOrd="0" presId="urn:microsoft.com/office/officeart/2005/8/layout/gear1"/>
    <dgm:cxn modelId="{D0D78666-9F3A-4BB0-A8FD-4792175E7DDA}" type="presOf" srcId="{9AD831CA-56B5-413F-B50D-5A1432F10080}" destId="{A5EAB873-3E1A-4878-A0F5-EAB326EDE759}" srcOrd="0" destOrd="0" presId="urn:microsoft.com/office/officeart/2005/8/layout/gear1"/>
    <dgm:cxn modelId="{F5459946-2244-4F64-88D2-5E4072771C15}" type="presOf" srcId="{3C9BE72A-B6B5-4D56-8A38-E8934BE206A1}" destId="{50784A4D-2F70-46B5-B1BA-96800BCCD8CE}" srcOrd="0" destOrd="0" presId="urn:microsoft.com/office/officeart/2005/8/layout/gear1"/>
    <dgm:cxn modelId="{7B84754A-6A9F-41A1-9209-8CDEE255ACE3}" type="presOf" srcId="{75DE8C92-F036-44DA-98FC-971B187E301E}" destId="{7349AE3B-EF59-42EF-A9AA-193C69A38C55}" srcOrd="3" destOrd="0" presId="urn:microsoft.com/office/officeart/2005/8/layout/gear1"/>
    <dgm:cxn modelId="{AA05954E-D50F-43E4-9A35-FD4E6360BEAA}" type="presOf" srcId="{322D799D-61B7-4811-9399-D0A6ACC451B3}" destId="{3C12BE0E-2B0C-4CF4-A596-DBF98087E6DC}" srcOrd="0" destOrd="0" presId="urn:microsoft.com/office/officeart/2005/8/layout/gear1"/>
    <dgm:cxn modelId="{7FB02D6F-30CB-45BB-A09D-414E521DAFCA}" srcId="{3C9BE72A-B6B5-4D56-8A38-E8934BE206A1}" destId="{087636BF-D6FE-42E0-9B74-5093C03ED587}" srcOrd="0" destOrd="0" parTransId="{2EE2CB8A-D3A4-4D2A-8BEE-0608154BF6B5}" sibTransId="{322D799D-61B7-4811-9399-D0A6ACC451B3}"/>
    <dgm:cxn modelId="{8CB71779-56E3-4804-BA7B-AB6CC731B115}" type="presOf" srcId="{087636BF-D6FE-42E0-9B74-5093C03ED587}" destId="{79A1DD6D-0009-40BC-82DD-7958F8C34FAD}" srcOrd="0" destOrd="0" presId="urn:microsoft.com/office/officeart/2005/8/layout/gear1"/>
    <dgm:cxn modelId="{EDD19B7B-F602-45E0-A711-9DC848E1EF17}" type="presOf" srcId="{75DE8C92-F036-44DA-98FC-971B187E301E}" destId="{A8878F1A-DB5E-463B-9522-45DB63792BEE}" srcOrd="1" destOrd="0" presId="urn:microsoft.com/office/officeart/2005/8/layout/gear1"/>
    <dgm:cxn modelId="{3C6E9E85-61C0-4583-8E3E-BAB3503B4534}" type="presOf" srcId="{C21F1B6D-95D1-4776-8046-B3AE6ED800B8}" destId="{4E3231E5-A437-4D94-B13E-C7E8E89AC500}" srcOrd="0" destOrd="0" presId="urn:microsoft.com/office/officeart/2005/8/layout/gear1"/>
    <dgm:cxn modelId="{85D6FA8B-2188-4845-B83B-BE602A3A2CC9}" type="presOf" srcId="{64422D04-B548-4350-8B30-EC005BF98F65}" destId="{94007819-E45D-47D9-A863-AF011C90263A}" srcOrd="0" destOrd="0" presId="urn:microsoft.com/office/officeart/2005/8/layout/gear1"/>
    <dgm:cxn modelId="{90B684A5-D025-4FB1-BAD8-978B633D91BA}" srcId="{3C9BE72A-B6B5-4D56-8A38-E8934BE206A1}" destId="{C21F1B6D-95D1-4776-8046-B3AE6ED800B8}" srcOrd="1" destOrd="0" parTransId="{3C5F1234-D4BD-4CAD-ADDE-31D7DEC399F4}" sibTransId="{64422D04-B548-4350-8B30-EC005BF98F65}"/>
    <dgm:cxn modelId="{09F28BCE-B60A-44C4-BC5B-714E6869610C}" type="presOf" srcId="{087636BF-D6FE-42E0-9B74-5093C03ED587}" destId="{9D2AA882-71EF-4343-B5A3-39D99DCA4DBE}" srcOrd="1" destOrd="0" presId="urn:microsoft.com/office/officeart/2005/8/layout/gear1"/>
    <dgm:cxn modelId="{ABAF8EF2-1159-4ECF-A224-818880FFC1A9}" type="presOf" srcId="{C21F1B6D-95D1-4776-8046-B3AE6ED800B8}" destId="{F7203DB6-25B6-49D2-BF7B-6F3D1BB2BF8A}" srcOrd="2" destOrd="0" presId="urn:microsoft.com/office/officeart/2005/8/layout/gear1"/>
    <dgm:cxn modelId="{0DCC20FA-5EBF-470C-84E2-7FD42997677A}" srcId="{3C9BE72A-B6B5-4D56-8A38-E8934BE206A1}" destId="{75DE8C92-F036-44DA-98FC-971B187E301E}" srcOrd="2" destOrd="0" parTransId="{97E1FB13-1B37-4E78-9ACB-182A0CFAA53D}" sibTransId="{9AD831CA-56B5-413F-B50D-5A1432F10080}"/>
    <dgm:cxn modelId="{0FC917F7-2757-473C-892E-7CB4B4755CD5}" type="presParOf" srcId="{50784A4D-2F70-46B5-B1BA-96800BCCD8CE}" destId="{79A1DD6D-0009-40BC-82DD-7958F8C34FAD}" srcOrd="0" destOrd="0" presId="urn:microsoft.com/office/officeart/2005/8/layout/gear1"/>
    <dgm:cxn modelId="{7EC9DE12-35DE-46D3-84FD-D215FAB995DF}" type="presParOf" srcId="{50784A4D-2F70-46B5-B1BA-96800BCCD8CE}" destId="{9D2AA882-71EF-4343-B5A3-39D99DCA4DBE}" srcOrd="1" destOrd="0" presId="urn:microsoft.com/office/officeart/2005/8/layout/gear1"/>
    <dgm:cxn modelId="{F3F76067-3D4C-4A17-8191-8A629873EF2A}" type="presParOf" srcId="{50784A4D-2F70-46B5-B1BA-96800BCCD8CE}" destId="{F3BB3304-192E-4A59-BB8F-69CBE8EA3BAE}" srcOrd="2" destOrd="0" presId="urn:microsoft.com/office/officeart/2005/8/layout/gear1"/>
    <dgm:cxn modelId="{689CB4D2-21C1-4568-9418-D918BD0B86DC}" type="presParOf" srcId="{50784A4D-2F70-46B5-B1BA-96800BCCD8CE}" destId="{4E3231E5-A437-4D94-B13E-C7E8E89AC500}" srcOrd="3" destOrd="0" presId="urn:microsoft.com/office/officeart/2005/8/layout/gear1"/>
    <dgm:cxn modelId="{FA782B21-D391-4F1F-967E-57A7A725C465}" type="presParOf" srcId="{50784A4D-2F70-46B5-B1BA-96800BCCD8CE}" destId="{16A5E1F2-7A5B-4BBF-BB6B-D5946CC7D682}" srcOrd="4" destOrd="0" presId="urn:microsoft.com/office/officeart/2005/8/layout/gear1"/>
    <dgm:cxn modelId="{69566D40-44A0-4B41-8F1F-C71AB892EA54}" type="presParOf" srcId="{50784A4D-2F70-46B5-B1BA-96800BCCD8CE}" destId="{F7203DB6-25B6-49D2-BF7B-6F3D1BB2BF8A}" srcOrd="5" destOrd="0" presId="urn:microsoft.com/office/officeart/2005/8/layout/gear1"/>
    <dgm:cxn modelId="{E49C23F4-120E-40A2-AB05-D15063B17798}" type="presParOf" srcId="{50784A4D-2F70-46B5-B1BA-96800BCCD8CE}" destId="{2C32A44D-B139-4FC7-A750-00AEF8997A42}" srcOrd="6" destOrd="0" presId="urn:microsoft.com/office/officeart/2005/8/layout/gear1"/>
    <dgm:cxn modelId="{40CC7983-0810-46A7-AF0D-30267FAFE73E}" type="presParOf" srcId="{50784A4D-2F70-46B5-B1BA-96800BCCD8CE}" destId="{A8878F1A-DB5E-463B-9522-45DB63792BEE}" srcOrd="7" destOrd="0" presId="urn:microsoft.com/office/officeart/2005/8/layout/gear1"/>
    <dgm:cxn modelId="{6BDC625E-9087-4817-BD43-58A6BC411495}" type="presParOf" srcId="{50784A4D-2F70-46B5-B1BA-96800BCCD8CE}" destId="{3B3C8AAC-8022-4160-8D26-F3303B2DD32A}" srcOrd="8" destOrd="0" presId="urn:microsoft.com/office/officeart/2005/8/layout/gear1"/>
    <dgm:cxn modelId="{4D70F3E9-9B9A-4256-9423-F605AA0990F3}" type="presParOf" srcId="{50784A4D-2F70-46B5-B1BA-96800BCCD8CE}" destId="{7349AE3B-EF59-42EF-A9AA-193C69A38C55}" srcOrd="9" destOrd="0" presId="urn:microsoft.com/office/officeart/2005/8/layout/gear1"/>
    <dgm:cxn modelId="{A8BEB0C3-94AF-4139-B5D2-5F10F787E02C}" type="presParOf" srcId="{50784A4D-2F70-46B5-B1BA-96800BCCD8CE}" destId="{3C12BE0E-2B0C-4CF4-A596-DBF98087E6DC}" srcOrd="10" destOrd="0" presId="urn:microsoft.com/office/officeart/2005/8/layout/gear1"/>
    <dgm:cxn modelId="{A80BF570-11E3-4FB3-A51C-0A7D1AE242A4}" type="presParOf" srcId="{50784A4D-2F70-46B5-B1BA-96800BCCD8CE}" destId="{94007819-E45D-47D9-A863-AF011C90263A}" srcOrd="11" destOrd="0" presId="urn:microsoft.com/office/officeart/2005/8/layout/gear1"/>
    <dgm:cxn modelId="{1D6BD416-28A4-4678-8D56-A7EEB4E250BA}" type="presParOf" srcId="{50784A4D-2F70-46B5-B1BA-96800BCCD8CE}" destId="{A5EAB873-3E1A-4878-A0F5-EAB326EDE759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A1DD6D-0009-40BC-82DD-7958F8C34FAD}">
      <dsp:nvSpPr>
        <dsp:cNvPr id="0" name=""/>
        <dsp:cNvSpPr/>
      </dsp:nvSpPr>
      <dsp:spPr>
        <a:xfrm>
          <a:off x="3019245" y="1934021"/>
          <a:ext cx="2363803" cy="2363803"/>
        </a:xfrm>
        <a:prstGeom prst="gear9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Arbres de décision</a:t>
          </a:r>
        </a:p>
      </dsp:txBody>
      <dsp:txXfrm>
        <a:off x="3494475" y="2487731"/>
        <a:ext cx="1413343" cy="1215043"/>
      </dsp:txXfrm>
    </dsp:sp>
    <dsp:sp modelId="{4E3231E5-A437-4D94-B13E-C7E8E89AC500}">
      <dsp:nvSpPr>
        <dsp:cNvPr id="0" name=""/>
        <dsp:cNvSpPr/>
      </dsp:nvSpPr>
      <dsp:spPr>
        <a:xfrm>
          <a:off x="1643941" y="1375303"/>
          <a:ext cx="1719130" cy="1719130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Bagging</a:t>
          </a:r>
        </a:p>
      </dsp:txBody>
      <dsp:txXfrm>
        <a:off x="2076737" y="1810715"/>
        <a:ext cx="853538" cy="848306"/>
      </dsp:txXfrm>
    </dsp:sp>
    <dsp:sp modelId="{2C32A44D-B139-4FC7-A750-00AEF8997A42}">
      <dsp:nvSpPr>
        <dsp:cNvPr id="0" name=""/>
        <dsp:cNvSpPr/>
      </dsp:nvSpPr>
      <dsp:spPr>
        <a:xfrm rot="20700000">
          <a:off x="2606829" y="189279"/>
          <a:ext cx="1684396" cy="1684396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Prédiction sur le choix majoritaire des arbres</a:t>
          </a:r>
        </a:p>
      </dsp:txBody>
      <dsp:txXfrm rot="-20700000">
        <a:off x="2976267" y="558717"/>
        <a:ext cx="945521" cy="945521"/>
      </dsp:txXfrm>
    </dsp:sp>
    <dsp:sp modelId="{3C12BE0E-2B0C-4CF4-A596-DBF98087E6DC}">
      <dsp:nvSpPr>
        <dsp:cNvPr id="0" name=""/>
        <dsp:cNvSpPr/>
      </dsp:nvSpPr>
      <dsp:spPr>
        <a:xfrm>
          <a:off x="2838620" y="1576681"/>
          <a:ext cx="3025668" cy="3025668"/>
        </a:xfrm>
        <a:prstGeom prst="circularArrow">
          <a:avLst>
            <a:gd name="adj1" fmla="val 4687"/>
            <a:gd name="adj2" fmla="val 299029"/>
            <a:gd name="adj3" fmla="val 2518639"/>
            <a:gd name="adj4" fmla="val 15855960"/>
            <a:gd name="adj5" fmla="val 546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007819-E45D-47D9-A863-AF011C90263A}">
      <dsp:nvSpPr>
        <dsp:cNvPr id="0" name=""/>
        <dsp:cNvSpPr/>
      </dsp:nvSpPr>
      <dsp:spPr>
        <a:xfrm>
          <a:off x="1339487" y="994481"/>
          <a:ext cx="2198337" cy="2198337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EAB873-3E1A-4878-A0F5-EAB326EDE759}">
      <dsp:nvSpPr>
        <dsp:cNvPr id="0" name=""/>
        <dsp:cNvSpPr/>
      </dsp:nvSpPr>
      <dsp:spPr>
        <a:xfrm>
          <a:off x="2217211" y="-180110"/>
          <a:ext cx="2370250" cy="2370250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2-08T15:23:29.37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22,'489'0,"-456"-1,41-8,-40 4,39-1,-52 6,-4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2-08T15:23:32.08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1,'267'15,"-79"6,-122-12,-8 0,80 0,-114-9,-4-1</inkml:trace>
</inkml:ink>
</file>

<file path=ppt/media/image1.png>
</file>

<file path=ppt/media/image10.png>
</file>

<file path=ppt/media/image11.svg>
</file>

<file path=ppt/media/image12.png>
</file>

<file path=ppt/media/image13.svg>
</file>

<file path=ppt/media/image14.jpeg>
</file>

<file path=ppt/media/image15.jpeg>
</file>

<file path=ppt/media/image16.gif>
</file>

<file path=ppt/media/image17.jpeg>
</file>

<file path=ppt/media/image18.png>
</file>

<file path=ppt/media/image19.png>
</file>

<file path=ppt/media/image2.png>
</file>

<file path=ppt/media/image20.gif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gif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svg>
</file>

<file path=ppt/media/image4.png>
</file>

<file path=ppt/media/image40.svg>
</file>

<file path=ppt/media/image41.sv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54.svg>
</file>

<file path=ppt/media/image55.png>
</file>

<file path=ppt/media/image56.png>
</file>

<file path=ppt/media/image57.sv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svg>
</file>

<file path=ppt/media/image64.png>
</file>

<file path=ppt/media/image65.png>
</file>

<file path=ppt/media/image66.svg>
</file>

<file path=ppt/media/image67.png>
</file>

<file path=ppt/media/image68.png>
</file>

<file path=ppt/media/image69.png>
</file>

<file path=ppt/media/image7.sv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svg>
</file>

<file path=ppt/media/image8.png>
</file>

<file path=ppt/media/image80.jpeg>
</file>

<file path=ppt/media/image9.sv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978269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377579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95022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8615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913f0108f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913f0108f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780184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66692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13" Type="http://schemas.openxmlformats.org/officeDocument/2006/relationships/image" Target="../media/image47.png"/><Relationship Id="rId18" Type="http://schemas.openxmlformats.org/officeDocument/2006/relationships/image" Target="../media/image52.png"/><Relationship Id="rId3" Type="http://schemas.openxmlformats.org/officeDocument/2006/relationships/image" Target="../media/image39.svg"/><Relationship Id="rId7" Type="http://schemas.openxmlformats.org/officeDocument/2006/relationships/image" Target="../media/image41.svg"/><Relationship Id="rId12" Type="http://schemas.openxmlformats.org/officeDocument/2006/relationships/image" Target="../media/image46.png"/><Relationship Id="rId17" Type="http://schemas.openxmlformats.org/officeDocument/2006/relationships/image" Target="../media/image51.png"/><Relationship Id="rId2" Type="http://schemas.openxmlformats.org/officeDocument/2006/relationships/image" Target="../media/image23.png"/><Relationship Id="rId16" Type="http://schemas.openxmlformats.org/officeDocument/2006/relationships/image" Target="../media/image50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7.png"/><Relationship Id="rId11" Type="http://schemas.openxmlformats.org/officeDocument/2006/relationships/image" Target="../media/image45.png"/><Relationship Id="rId5" Type="http://schemas.openxmlformats.org/officeDocument/2006/relationships/image" Target="../media/image40.svg"/><Relationship Id="rId15" Type="http://schemas.openxmlformats.org/officeDocument/2006/relationships/image" Target="../media/image49.png"/><Relationship Id="rId10" Type="http://schemas.openxmlformats.org/officeDocument/2006/relationships/image" Target="../media/image44.png"/><Relationship Id="rId4" Type="http://schemas.openxmlformats.org/officeDocument/2006/relationships/image" Target="../media/image25.png"/><Relationship Id="rId9" Type="http://schemas.openxmlformats.org/officeDocument/2006/relationships/image" Target="../media/image43.png"/><Relationship Id="rId14" Type="http://schemas.openxmlformats.org/officeDocument/2006/relationships/image" Target="../media/image4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image" Target="../media/image53.png"/><Relationship Id="rId7" Type="http://schemas.openxmlformats.org/officeDocument/2006/relationships/image" Target="../media/image57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svg"/><Relationship Id="rId9" Type="http://schemas.openxmlformats.org/officeDocument/2006/relationships/image" Target="../media/image5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3.svg"/><Relationship Id="rId4" Type="http://schemas.openxmlformats.org/officeDocument/2006/relationships/image" Target="../media/image6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6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sv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3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79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20.gif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gif"/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12" Type="http://schemas.openxmlformats.org/officeDocument/2006/relationships/image" Target="../media/image3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7.png"/><Relationship Id="rId11" Type="http://schemas.openxmlformats.org/officeDocument/2006/relationships/customXml" Target="../ink/ink2.xml"/><Relationship Id="rId5" Type="http://schemas.openxmlformats.org/officeDocument/2006/relationships/image" Target="../media/image26.svg"/><Relationship Id="rId10" Type="http://schemas.openxmlformats.org/officeDocument/2006/relationships/image" Target="../media/image30.png"/><Relationship Id="rId4" Type="http://schemas.openxmlformats.org/officeDocument/2006/relationships/image" Target="../media/image25.png"/><Relationship Id="rId9" Type="http://schemas.openxmlformats.org/officeDocument/2006/relationships/customXml" Target="../ink/ink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13FB03-5A56-EB2D-6DC1-8B265FBF8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0"/>
            <a:ext cx="7704000" cy="1065368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164D73"/>
                </a:solidFill>
              </a:rPr>
              <a:t>Une bonne fois pour toutes </a:t>
            </a:r>
            <a:r>
              <a:rPr lang="fr-FR" dirty="0"/>
              <a:t>: loi des grands nombres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7FF8042-3BCB-41E5-53F9-A05ACD39DB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093" y="1255222"/>
            <a:ext cx="4256321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A3D9404-39C2-3030-57C4-832A98A561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264" y="1255222"/>
            <a:ext cx="4317452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D269795C-6FAA-A610-41B7-001943F85D48}"/>
              </a:ext>
            </a:extLst>
          </p:cNvPr>
          <p:cNvSpPr txBox="1"/>
          <p:nvPr/>
        </p:nvSpPr>
        <p:spPr>
          <a:xfrm>
            <a:off x="989256" y="4503573"/>
            <a:ext cx="2881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>
                <a:solidFill>
                  <a:srgbClr val="164D73"/>
                </a:solidFill>
                <a:latin typeface="Geologica" panose="020B0604020202020204" charset="0"/>
              </a:rPr>
              <a:t>Producteur : ~2%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2B752FC-AF6B-2334-7FDB-A0E8CC7FE2F4}"/>
              </a:ext>
            </a:extLst>
          </p:cNvPr>
          <p:cNvSpPr txBox="1"/>
          <p:nvPr/>
        </p:nvSpPr>
        <p:spPr>
          <a:xfrm>
            <a:off x="5303993" y="4495222"/>
            <a:ext cx="2881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>
                <a:solidFill>
                  <a:srgbClr val="164D73"/>
                </a:solidFill>
                <a:latin typeface="Geologica" panose="020B0604020202020204" charset="0"/>
              </a:rPr>
              <a:t>Producteur : ~17%</a:t>
            </a:r>
          </a:p>
        </p:txBody>
      </p:sp>
    </p:spTree>
    <p:extLst>
      <p:ext uri="{BB962C8B-B14F-4D97-AF65-F5344CB8AC3E}">
        <p14:creationId xmlns:p14="http://schemas.microsoft.com/office/powerpoint/2010/main" val="3512491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>
            <a:extLst>
              <a:ext uri="{FF2B5EF4-FFF2-40B4-BE49-F238E27FC236}">
                <a16:creationId xmlns:a16="http://schemas.microsoft.com/office/drawing/2014/main" id="{D1296C95-311A-5C0F-2CAC-74567C958C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673" b="2545"/>
          <a:stretch/>
        </p:blipFill>
        <p:spPr>
          <a:xfrm>
            <a:off x="4572000" y="220791"/>
            <a:ext cx="3947160" cy="4092129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023517AF-3235-CB99-1AD5-B6709BCA5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075" y="220791"/>
            <a:ext cx="4031329" cy="436663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50951438-14AE-65B9-5E12-1A449F9F63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267" y="0"/>
            <a:ext cx="1223050" cy="1223050"/>
          </a:xfrm>
          <a:prstGeom prst="rect">
            <a:avLst/>
          </a:prstGeom>
        </p:spPr>
      </p:pic>
      <p:pic>
        <p:nvPicPr>
          <p:cNvPr id="5122" name="Picture 2" descr="Calculatrice de 30 % | Comment calculer 30 % d'un montant">
            <a:extLst>
              <a:ext uri="{FF2B5EF4-FFF2-40B4-BE49-F238E27FC236}">
                <a16:creationId xmlns:a16="http://schemas.microsoft.com/office/drawing/2014/main" id="{650C4057-E3B1-B2E1-E60C-70C8550781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0363" y="83821"/>
            <a:ext cx="531495" cy="531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alculateur de 70 % | Comment calculer 70 % d'un montant">
            <a:extLst>
              <a:ext uri="{FF2B5EF4-FFF2-40B4-BE49-F238E27FC236}">
                <a16:creationId xmlns:a16="http://schemas.microsoft.com/office/drawing/2014/main" id="{6DCE3538-B149-D5EC-7424-AC0CCC7562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276" y="83821"/>
            <a:ext cx="531496" cy="531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1007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26037" y="5346743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pic>
        <p:nvPicPr>
          <p:cNvPr id="8" name="Image 7" descr="Une image contenant clipart, Graphique, conception&#10;&#10;Description générée automatiquement">
            <a:extLst>
              <a:ext uri="{FF2B5EF4-FFF2-40B4-BE49-F238E27FC236}">
                <a16:creationId xmlns:a16="http://schemas.microsoft.com/office/drawing/2014/main" id="{CF21F5CB-AC95-6DE9-7828-185F06E76A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825" y="2814145"/>
            <a:ext cx="608078" cy="60807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86A99D84-DA55-49AB-C2A5-F015F674FB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565" y="1576024"/>
            <a:ext cx="586833" cy="586833"/>
          </a:xfrm>
          <a:prstGeom prst="rect">
            <a:avLst/>
          </a:prstGeom>
        </p:spPr>
      </p:pic>
      <p:pic>
        <p:nvPicPr>
          <p:cNvPr id="16" name="Image 1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4F95FB86-6E5D-2EED-9B53-699FBA2430D8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60086" y="2671237"/>
            <a:ext cx="893894" cy="893894"/>
          </a:xfrm>
          <a:prstGeom prst="rect">
            <a:avLst/>
          </a:prstGeom>
        </p:spPr>
      </p:pic>
      <p:pic>
        <p:nvPicPr>
          <p:cNvPr id="17" name="Image 1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FEA7D4C3-A5E2-5E19-A6C4-649EC17995A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58582" y="1422494"/>
            <a:ext cx="893894" cy="893894"/>
          </a:xfrm>
          <a:prstGeom prst="rect">
            <a:avLst/>
          </a:prstGeom>
        </p:spPr>
      </p:pic>
      <p:pic>
        <p:nvPicPr>
          <p:cNvPr id="19" name="Image 18" descr="Une image contenant Graphique, clipart, graphisme, cercle&#10;&#10;Description générée automatiquement">
            <a:extLst>
              <a:ext uri="{FF2B5EF4-FFF2-40B4-BE49-F238E27FC236}">
                <a16:creationId xmlns:a16="http://schemas.microsoft.com/office/drawing/2014/main" id="{25574B43-1D70-5BB7-79AA-D3D70B0A1C8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6825" y="108682"/>
            <a:ext cx="750079" cy="750079"/>
          </a:xfrm>
          <a:prstGeom prst="rect">
            <a:avLst/>
          </a:prstGeom>
        </p:spPr>
      </p:pic>
      <p:pic>
        <p:nvPicPr>
          <p:cNvPr id="21" name="Image 20" descr="Une image contenant clipart, dessin humoristique, illustration, Dessin animé&#10;&#10;Description générée automatiquement">
            <a:extLst>
              <a:ext uri="{FF2B5EF4-FFF2-40B4-BE49-F238E27FC236}">
                <a16:creationId xmlns:a16="http://schemas.microsoft.com/office/drawing/2014/main" id="{A5D0B493-DE7E-F8FC-25F4-FAE10087544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42473" y="36775"/>
            <a:ext cx="893894" cy="893894"/>
          </a:xfrm>
          <a:prstGeom prst="rect">
            <a:avLst/>
          </a:prstGeom>
        </p:spPr>
      </p:pic>
      <p:graphicFrame>
        <p:nvGraphicFramePr>
          <p:cNvPr id="26" name="Tableau 25">
            <a:extLst>
              <a:ext uri="{FF2B5EF4-FFF2-40B4-BE49-F238E27FC236}">
                <a16:creationId xmlns:a16="http://schemas.microsoft.com/office/drawing/2014/main" id="{38509F6E-5447-3DC9-277F-A5DFA40526E6}"/>
              </a:ext>
            </a:extLst>
          </p:cNvPr>
          <p:cNvGraphicFramePr>
            <a:graphicFrameLocks noGrp="1"/>
          </p:cNvGraphicFramePr>
          <p:nvPr/>
        </p:nvGraphicFramePr>
        <p:xfrm>
          <a:off x="2025018" y="51949"/>
          <a:ext cx="5459636" cy="5022974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1299413">
                  <a:extLst>
                    <a:ext uri="{9D8B030D-6E8A-4147-A177-3AD203B41FA5}">
                      <a16:colId xmlns:a16="http://schemas.microsoft.com/office/drawing/2014/main" val="1584396170"/>
                    </a:ext>
                  </a:extLst>
                </a:gridCol>
                <a:gridCol w="1430405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1251835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  <a:gridCol w="1477983">
                  <a:extLst>
                    <a:ext uri="{9D8B030D-6E8A-4147-A177-3AD203B41FA5}">
                      <a16:colId xmlns:a16="http://schemas.microsoft.com/office/drawing/2014/main" val="4231309004"/>
                    </a:ext>
                  </a:extLst>
                </a:gridCol>
              </a:tblGrid>
              <a:tr h="280924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Producteur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 sélectionnées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Consommateur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Energie (Kilocalories)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36077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Glucides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779234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31" name="Image 30" descr="Une image contenant clipart, Graphique, dessin humoristique, créativité&#10;&#10;Description générée automatiquement">
            <a:extLst>
              <a:ext uri="{FF2B5EF4-FFF2-40B4-BE49-F238E27FC236}">
                <a16:creationId xmlns:a16="http://schemas.microsoft.com/office/drawing/2014/main" id="{C8013EB6-30AC-8139-27B0-164D059C54B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85380" y="1084536"/>
            <a:ext cx="553258" cy="553258"/>
          </a:xfrm>
          <a:prstGeom prst="rect">
            <a:avLst/>
          </a:prstGeom>
        </p:spPr>
      </p:pic>
      <p:pic>
        <p:nvPicPr>
          <p:cNvPr id="35" name="Image 34" descr="Une image contenant Graphique, clipart, dessin humoristique, cercle&#10;&#10;Description générée automatiquement">
            <a:extLst>
              <a:ext uri="{FF2B5EF4-FFF2-40B4-BE49-F238E27FC236}">
                <a16:creationId xmlns:a16="http://schemas.microsoft.com/office/drawing/2014/main" id="{4BADF5DB-2DF8-29FC-1E5E-F9959E31718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509327" y="1161925"/>
            <a:ext cx="529930" cy="529930"/>
          </a:xfrm>
          <a:prstGeom prst="rect">
            <a:avLst/>
          </a:prstGeom>
        </p:spPr>
      </p:pic>
      <p:pic>
        <p:nvPicPr>
          <p:cNvPr id="37" name="Image 36" descr="Une image contenant art, Symétrie, conception&#10;&#10;Description générée automatiquement">
            <a:extLst>
              <a:ext uri="{FF2B5EF4-FFF2-40B4-BE49-F238E27FC236}">
                <a16:creationId xmlns:a16="http://schemas.microsoft.com/office/drawing/2014/main" id="{EF479B94-13F3-8105-7318-DE0587592FC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861298" y="1966138"/>
            <a:ext cx="622305" cy="622305"/>
          </a:xfrm>
          <a:prstGeom prst="rect">
            <a:avLst/>
          </a:prstGeom>
        </p:spPr>
      </p:pic>
      <p:pic>
        <p:nvPicPr>
          <p:cNvPr id="39" name="Image 38" descr="Une image contenant Police, Graphique, capture d’écran, symbole&#10;&#10;Description générée automatiquement">
            <a:extLst>
              <a:ext uri="{FF2B5EF4-FFF2-40B4-BE49-F238E27FC236}">
                <a16:creationId xmlns:a16="http://schemas.microsoft.com/office/drawing/2014/main" id="{E381D0C3-8536-746B-D5DE-ECB5651C2B2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505291" y="2899727"/>
            <a:ext cx="568030" cy="568030"/>
          </a:xfrm>
          <a:prstGeom prst="rect">
            <a:avLst/>
          </a:prstGeom>
        </p:spPr>
      </p:pic>
      <p:pic>
        <p:nvPicPr>
          <p:cNvPr id="41" name="Image 40" descr="Une image contenant clipart, symbole, Graphique, jaune&#10;&#10;Description générée automatiquement">
            <a:extLst>
              <a:ext uri="{FF2B5EF4-FFF2-40B4-BE49-F238E27FC236}">
                <a16:creationId xmlns:a16="http://schemas.microsoft.com/office/drawing/2014/main" id="{04C3A80A-F353-5A5E-C982-2E8FADD8919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35646" y="2992249"/>
            <a:ext cx="553258" cy="553258"/>
          </a:xfrm>
          <a:prstGeom prst="rect">
            <a:avLst/>
          </a:prstGeom>
        </p:spPr>
      </p:pic>
      <p:pic>
        <p:nvPicPr>
          <p:cNvPr id="43" name="Image 42" descr="Une image contenant cercle, Police, Graphique, logo&#10;&#10;Description générée automatiquement">
            <a:extLst>
              <a:ext uri="{FF2B5EF4-FFF2-40B4-BE49-F238E27FC236}">
                <a16:creationId xmlns:a16="http://schemas.microsoft.com/office/drawing/2014/main" id="{2845E9A1-265F-586E-E229-5B2A906B913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278242" y="3520343"/>
            <a:ext cx="811344" cy="811344"/>
          </a:xfrm>
          <a:prstGeom prst="rect">
            <a:avLst/>
          </a:prstGeom>
        </p:spPr>
      </p:pic>
      <p:pic>
        <p:nvPicPr>
          <p:cNvPr id="44" name="Image 43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570C8563-31D0-447A-50AC-FD9D29A867AF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57635" y="2762265"/>
            <a:ext cx="1463570" cy="1463570"/>
          </a:xfrm>
          <a:prstGeom prst="rect">
            <a:avLst/>
          </a:prstGeom>
        </p:spPr>
      </p:pic>
      <p:pic>
        <p:nvPicPr>
          <p:cNvPr id="45" name="Image 44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C0CAB16D-F911-147B-E3E0-3E944DAA9AFD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746867" y="1840903"/>
            <a:ext cx="893894" cy="893894"/>
          </a:xfrm>
          <a:prstGeom prst="rect">
            <a:avLst/>
          </a:prstGeom>
        </p:spPr>
      </p:pic>
      <p:pic>
        <p:nvPicPr>
          <p:cNvPr id="46" name="Image 4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2B49C353-C4C3-EE0A-12A9-48F2BA8C5566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8399288" y="1081627"/>
            <a:ext cx="732983" cy="732983"/>
          </a:xfrm>
          <a:prstGeom prst="rect">
            <a:avLst/>
          </a:prstGeom>
        </p:spPr>
      </p:pic>
      <p:pic>
        <p:nvPicPr>
          <p:cNvPr id="47" name="Image 4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B00B0924-7963-454C-6DFD-8A36B0AEC0F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11285" y="1037411"/>
            <a:ext cx="732983" cy="73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262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61051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4678" y="499884"/>
            <a:ext cx="3832242" cy="4900150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24218" y="1704338"/>
            <a:ext cx="3940201" cy="369569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B30997C-CAE0-0CE6-20BD-2C60885B9986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308179" y="1062501"/>
            <a:ext cx="3616647" cy="2993639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B83ECF2-EAD3-D951-17A7-D52D0DDCB8F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61966" y="2076159"/>
            <a:ext cx="3690754" cy="235518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3D950BC-9D4D-1C1C-4009-1384C67A6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532" y="486030"/>
            <a:ext cx="6582519" cy="4171440"/>
          </a:xfrm>
          <a:prstGeom prst="rect">
            <a:avLst/>
          </a:prstGeom>
        </p:spPr>
      </p:pic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68580" y="4987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D97E3310-24E6-60D1-FE17-F1E1F2717A14}"/>
              </a:ext>
            </a:extLst>
          </p:cNvPr>
          <p:cNvSpPr txBox="1"/>
          <p:nvPr/>
        </p:nvSpPr>
        <p:spPr>
          <a:xfrm>
            <a:off x="1771650" y="1170308"/>
            <a:ext cx="2715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b="1" dirty="0">
                <a:solidFill>
                  <a:schemeClr val="accent6"/>
                </a:solidFill>
                <a:highlight>
                  <a:srgbClr val="8BCDFF"/>
                </a:highlight>
              </a:rPr>
              <a:t>dashboard_nutri_score.xlsm</a:t>
            </a:r>
          </a:p>
        </p:txBody>
      </p:sp>
    </p:spTree>
    <p:extLst>
      <p:ext uri="{BB962C8B-B14F-4D97-AF65-F5344CB8AC3E}">
        <p14:creationId xmlns:p14="http://schemas.microsoft.com/office/powerpoint/2010/main" val="2948732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27"/>
          <p:cNvSpPr txBox="1"/>
          <p:nvPr/>
        </p:nvSpPr>
        <p:spPr>
          <a:xfrm>
            <a:off x="444891" y="2886828"/>
            <a:ext cx="1566000" cy="150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Les informations sont conservées dans un fichier au format .JSON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83" name="Google Shape;783;p27"/>
          <p:cNvSpPr txBox="1"/>
          <p:nvPr/>
        </p:nvSpPr>
        <p:spPr>
          <a:xfrm>
            <a:off x="5432831" y="2865641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L’API retourne un nouveau fichier au format .JSON dans lequel se trouve les résultats 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" name="Google Shape;783;p27">
            <a:extLst>
              <a:ext uri="{FF2B5EF4-FFF2-40B4-BE49-F238E27FC236}">
                <a16:creationId xmlns:a16="http://schemas.microsoft.com/office/drawing/2014/main" id="{48A72E6C-2B23-32CA-B283-5E91CB80B851}"/>
              </a:ext>
            </a:extLst>
          </p:cNvPr>
          <p:cNvSpPr txBox="1"/>
          <p:nvPr/>
        </p:nvSpPr>
        <p:spPr>
          <a:xfrm>
            <a:off x="3789000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L’API applique le modèle associé qui est extrait du fichier pickle 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" name="Google Shape;783;p27">
            <a:extLst>
              <a:ext uri="{FF2B5EF4-FFF2-40B4-BE49-F238E27FC236}">
                <a16:creationId xmlns:a16="http://schemas.microsoft.com/office/drawing/2014/main" id="{D4D7049A-91D2-A5BD-80AC-7F763895B2BD}"/>
              </a:ext>
            </a:extLst>
          </p:cNvPr>
          <p:cNvSpPr txBox="1"/>
          <p:nvPr/>
        </p:nvSpPr>
        <p:spPr>
          <a:xfrm>
            <a:off x="2018385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Le fichier au format .JSON est envoyé à l’API hebergé sur le serveur pythonanywhere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" name="Google Shape;783;p27">
            <a:extLst>
              <a:ext uri="{FF2B5EF4-FFF2-40B4-BE49-F238E27FC236}">
                <a16:creationId xmlns:a16="http://schemas.microsoft.com/office/drawing/2014/main" id="{BB28D438-DE28-F41A-FFE2-E49EABA7627D}"/>
              </a:ext>
            </a:extLst>
          </p:cNvPr>
          <p:cNvSpPr txBox="1"/>
          <p:nvPr/>
        </p:nvSpPr>
        <p:spPr>
          <a:xfrm>
            <a:off x="7079844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Affichage des résultats sur le dashboard adapté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4438A7E1-0F2D-872C-E94B-2B1CB3C23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551" y="381306"/>
            <a:ext cx="8740897" cy="2484335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3FB15E4-55E8-FDA6-FFCA-6F510727CA9D}"/>
              </a:ext>
            </a:extLst>
          </p:cNvPr>
          <p:cNvSpPr/>
          <p:nvPr/>
        </p:nvSpPr>
        <p:spPr>
          <a:xfrm>
            <a:off x="2018385" y="4490629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b="1" dirty="0"/>
              <a:t>Connexion internet est indispensable </a:t>
            </a:r>
          </a:p>
        </p:txBody>
      </p:sp>
      <p:pic>
        <p:nvPicPr>
          <p:cNvPr id="31" name="Graphique 30" descr="Avertissement avec un remplissage uni">
            <a:extLst>
              <a:ext uri="{FF2B5EF4-FFF2-40B4-BE49-F238E27FC236}">
                <a16:creationId xmlns:a16="http://schemas.microsoft.com/office/drawing/2014/main" id="{D547F8E7-CC00-D19D-E2FE-E27D7BE55E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07012" y="4612697"/>
            <a:ext cx="430523" cy="430523"/>
          </a:xfrm>
          <a:prstGeom prst="rect">
            <a:avLst/>
          </a:prstGeom>
        </p:spPr>
      </p:pic>
      <p:pic>
        <p:nvPicPr>
          <p:cNvPr id="32" name="Graphique 31" descr="Avertissement avec un remplissage uni">
            <a:extLst>
              <a:ext uri="{FF2B5EF4-FFF2-40B4-BE49-F238E27FC236}">
                <a16:creationId xmlns:a16="http://schemas.microsoft.com/office/drawing/2014/main" id="{462CF2F5-E1F5-4EDE-5FB8-F75B91ACCC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36989" y="4612698"/>
            <a:ext cx="430523" cy="430523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que 4">
            <a:extLst>
              <a:ext uri="{FF2B5EF4-FFF2-40B4-BE49-F238E27FC236}">
                <a16:creationId xmlns:a16="http://schemas.microsoft.com/office/drawing/2014/main" id="{C0B3B452-799C-CF27-F0C8-D6416657C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9461" y="0"/>
            <a:ext cx="6702889" cy="562193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2CAEBB5-7682-8A78-BA6E-F2E8A57A5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0960"/>
            <a:ext cx="7710900" cy="572700"/>
          </a:xfrm>
        </p:spPr>
        <p:txBody>
          <a:bodyPr/>
          <a:lstStyle/>
          <a:p>
            <a:r>
              <a:rPr lang="fr-FR" dirty="0"/>
              <a:t>Interface d’accueil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E63E43C-943F-DF40-94C0-66F22022CC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7808" y="647700"/>
            <a:ext cx="6363132" cy="349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7571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7B8B13-C245-98E7-942A-555F3F87E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910" y="93885"/>
            <a:ext cx="7704000" cy="572700"/>
          </a:xfrm>
        </p:spPr>
        <p:txBody>
          <a:bodyPr/>
          <a:lstStyle/>
          <a:p>
            <a:r>
              <a:rPr lang="fr-FR" dirty="0"/>
              <a:t>Test Producteur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A50B1DD-0C55-BDF7-EE3C-6DE34F865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50727">
            <a:off x="638707" y="1064857"/>
            <a:ext cx="2926334" cy="381033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8B41C543-3F81-EAB4-4783-7EC3FE01E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92149">
            <a:off x="2505243" y="1047115"/>
            <a:ext cx="2309060" cy="2804403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AEFF094D-73C4-EF86-185A-CE2A9BDCE5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0271">
            <a:off x="6157710" y="218453"/>
            <a:ext cx="2354784" cy="388653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617D21F6-E141-D201-F50A-7A727F47D8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286441">
            <a:off x="5706541" y="2161722"/>
            <a:ext cx="2347163" cy="276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4350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5_dashboard-produ">
            <a:hlinkClick r:id="" action="ppaction://media"/>
            <a:extLst>
              <a:ext uri="{FF2B5EF4-FFF2-40B4-BE49-F238E27FC236}">
                <a16:creationId xmlns:a16="http://schemas.microsoft.com/office/drawing/2014/main" id="{E25BAC1F-8B27-46E7-8BFC-CE38962079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92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3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Démonstration du produit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Source des données 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48962" y="28922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Les modèles appliqués 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L’assemblage 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Les interfaces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5996451" y="3665150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7B8B13-C245-98E7-942A-555F3F87E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910" y="93885"/>
            <a:ext cx="7704000" cy="572700"/>
          </a:xfrm>
        </p:spPr>
        <p:txBody>
          <a:bodyPr/>
          <a:lstStyle/>
          <a:p>
            <a:r>
              <a:rPr lang="fr-FR" dirty="0"/>
              <a:t>Test Consommateur </a:t>
            </a:r>
            <a:br>
              <a:rPr lang="fr-FR" dirty="0"/>
            </a:b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6800745-7129-2203-374D-9BE91D0F5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814600">
            <a:off x="473135" y="992637"/>
            <a:ext cx="3201057" cy="280464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A2842ED-8D2C-E544-8477-55B0B7B8A9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24888">
            <a:off x="1575684" y="2464887"/>
            <a:ext cx="3620571" cy="225706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BE75A0A9-62DC-D4B9-6DF7-7056B2B268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2679" y="245148"/>
            <a:ext cx="3428411" cy="214980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C2F3D631-1162-02B1-E6D9-58EC49EAF1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3408" y="2076782"/>
            <a:ext cx="2747682" cy="2450226"/>
          </a:xfrm>
          <a:prstGeom prst="rect">
            <a:avLst/>
          </a:prstGeom>
        </p:spPr>
      </p:pic>
      <p:sp>
        <p:nvSpPr>
          <p:cNvPr id="9" name="Cadre 8">
            <a:extLst>
              <a:ext uri="{FF2B5EF4-FFF2-40B4-BE49-F238E27FC236}">
                <a16:creationId xmlns:a16="http://schemas.microsoft.com/office/drawing/2014/main" id="{5841E731-E79A-77DE-E776-DCAC5D2198E1}"/>
              </a:ext>
            </a:extLst>
          </p:cNvPr>
          <p:cNvSpPr/>
          <p:nvPr/>
        </p:nvSpPr>
        <p:spPr>
          <a:xfrm>
            <a:off x="789039" y="3495368"/>
            <a:ext cx="811161" cy="752167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0" name="Cadre 9">
            <a:extLst>
              <a:ext uri="{FF2B5EF4-FFF2-40B4-BE49-F238E27FC236}">
                <a16:creationId xmlns:a16="http://schemas.microsoft.com/office/drawing/2014/main" id="{33FE7918-BC89-4F41-6204-9B6B02844B66}"/>
              </a:ext>
            </a:extLst>
          </p:cNvPr>
          <p:cNvSpPr/>
          <p:nvPr/>
        </p:nvSpPr>
        <p:spPr>
          <a:xfrm rot="20750118">
            <a:off x="5376552" y="1365940"/>
            <a:ext cx="811161" cy="769978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FB319D98-8B56-1A14-FA7A-8960B4286BE5}"/>
              </a:ext>
            </a:extLst>
          </p:cNvPr>
          <p:cNvSpPr txBox="1"/>
          <p:nvPr/>
        </p:nvSpPr>
        <p:spPr>
          <a:xfrm>
            <a:off x="5527722" y="1378667"/>
            <a:ext cx="5088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>
                <a:solidFill>
                  <a:srgbClr val="00B05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884552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3C09481B-5ED5-F7CD-CA5A-A5A827EF7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273" y="121707"/>
            <a:ext cx="6972904" cy="490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5_dashboard-conso">
            <a:hlinkClick r:id="" action="ppaction://media"/>
            <a:extLst>
              <a:ext uri="{FF2B5EF4-FFF2-40B4-BE49-F238E27FC236}">
                <a16:creationId xmlns:a16="http://schemas.microsoft.com/office/drawing/2014/main" id="{65E1B316-890A-425A-EB4F-44A5F961F1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62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17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2921759052"/>
              </p:ext>
            </p:extLst>
          </p:nvPr>
        </p:nvGraphicFramePr>
        <p:xfrm>
          <a:off x="174102" y="51685"/>
          <a:ext cx="8795795" cy="4929906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728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99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30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9235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0578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7509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Interface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Adaptation de la jauge sur le Dashboard qui s’adapte en fonction de la réponse reçue 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Mise en place d’un bouton à cocher afin de choisir le profil de l’utilisateur (consommateur ou producteur)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Masquer les variables non-concernées en fonction du profil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camembert sur le dashboard qui représente la probabilité d’appartenance à chacun des groupes.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Top 3 des variables explicatives les plus contribuantes pour chaque profil.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Elaboration d’une page d’accueil permettant l’explication du produit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l’ordinateur; format des chiffres inscrits.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nouveaux boutons : « Menu » qui permet le retour à la page d’accueil; « Formulaire » qui permet d’ouvrir le formulaire; « Historique » qui affiche l’historique.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Associer la liste déroulante de l’historique du formulaire à l’historique dans le fichier Excel.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d’informations complémentaires sur le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dashboard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: les avertissements de l’Etat par exemple.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Ajouter l’erreur du modèle dans la page d’accueil afin d’avertir l’utilisateur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 : Police d’écriture, couleurs, etc.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0476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Data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 puis conserver selon qui présente une erreur de classification la plus faible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des modèles pénalisés pour la partie du producteur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entre tous les modèles réalisés (initial, AIC, BIC, Ridge, Lasso) pour choisir celui qui minimise l’erreur de classification (optimal)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Utilisation d’un nouveau modèle de classification pour le producteur et le consommateur :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 son erreur de classification par rapport à tous les modèles de régression logistique ordinal réalisés auparavant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du modèle de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 pour la partie consommateur</a:t>
                      </a:r>
                      <a:endParaRPr lang="en-US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Faire des statistiques descriptives concernant la base initiale que l’on a.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Expliquer le découpage de la base test et train.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329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Algorithme</a:t>
                      </a:r>
                      <a:endParaRPr sz="700" b="1" dirty="0" err="1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i="0" u="none" strike="noStrike" cap="none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sym typeface="Figtree"/>
                        </a:rPr>
                        <a:t>Application de la régression logistique ordinale sur le modèle global</a:t>
                      </a:r>
                      <a:endParaRPr lang="en" sz="700" b="0" i="0" u="none" strike="noStrike" cap="none" noProof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des différents modèles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 : explorez les techniques afin d’améliorer la performance de notre modèle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Changer les fonctions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Private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Declare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Function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en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Private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Declare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PtrSafe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Function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Respecter la syntaxe PEP8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Mettre tous les codes en anglais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Changer les « </a:t>
                      </a:r>
                      <a:r>
                        <a:rPr lang="fr-FR" sz="700" b="0" i="1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print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 » en « </a:t>
                      </a:r>
                      <a:r>
                        <a:rPr lang="fr-FR" sz="700" b="0" i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log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 »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que 2">
            <a:extLst>
              <a:ext uri="{FF2B5EF4-FFF2-40B4-BE49-F238E27FC236}">
                <a16:creationId xmlns:a16="http://schemas.microsoft.com/office/drawing/2014/main" id="{3B1E14D4-5B6E-05BD-AAE5-8B6B865BF6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79266" y="822248"/>
            <a:ext cx="5727777" cy="3818518"/>
          </a:xfrm>
          <a:prstGeom prst="rect">
            <a:avLst/>
          </a:prstGeom>
        </p:spPr>
      </p:pic>
      <p:sp>
        <p:nvSpPr>
          <p:cNvPr id="5" name="Google Shape;2201;p52">
            <a:extLst>
              <a:ext uri="{FF2B5EF4-FFF2-40B4-BE49-F238E27FC236}">
                <a16:creationId xmlns:a16="http://schemas.microsoft.com/office/drawing/2014/main" id="{D525DB5D-42B3-44CB-8199-E3FE4414E7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Difficultés</a:t>
            </a:r>
          </a:p>
        </p:txBody>
      </p:sp>
    </p:spTree>
    <p:extLst>
      <p:ext uri="{BB962C8B-B14F-4D97-AF65-F5344CB8AC3E}">
        <p14:creationId xmlns:p14="http://schemas.microsoft.com/office/powerpoint/2010/main" val="31163785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Vecteurs et illustrations de Thank you en téléchargement gratuit | Freepik">
            <a:extLst>
              <a:ext uri="{FF2B5EF4-FFF2-40B4-BE49-F238E27FC236}">
                <a16:creationId xmlns:a16="http://schemas.microsoft.com/office/drawing/2014/main" id="{9133ED7B-82B2-8E56-29D0-C49C3C94AD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0675" y="585787"/>
            <a:ext cx="5962650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373" y="1683300"/>
            <a:ext cx="6215002" cy="1776900"/>
          </a:xfrm>
        </p:spPr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3A4E54-D3FA-550C-93B2-0F47D0878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6237" y="1683300"/>
            <a:ext cx="4650900" cy="1776900"/>
          </a:xfrm>
        </p:spPr>
        <p:txBody>
          <a:bodyPr/>
          <a:lstStyle/>
          <a:p>
            <a:r>
              <a:rPr lang="fr-FR" dirty="0"/>
              <a:t>ANNEXES</a:t>
            </a:r>
          </a:p>
        </p:txBody>
      </p:sp>
    </p:spTree>
    <p:extLst>
      <p:ext uri="{BB962C8B-B14F-4D97-AF65-F5344CB8AC3E}">
        <p14:creationId xmlns:p14="http://schemas.microsoft.com/office/powerpoint/2010/main" val="9816190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38875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9704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Front/User Interface</a:t>
            </a:r>
          </a:p>
          <a:p>
            <a:r>
              <a:rPr lang="en-US" dirty="0"/>
              <a:t>Data Governance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39142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118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Met un homme avec un caddie remplit de produits divers (gateaux, fruits, chips, etc.) qui a son smartphone pour calculer le nutri-score de ces produits. Image 1 de 4">
            <a:extLst>
              <a:ext uri="{FF2B5EF4-FFF2-40B4-BE49-F238E27FC236}">
                <a16:creationId xmlns:a16="http://schemas.microsoft.com/office/drawing/2014/main" id="{2C35F007-849D-0DA5-104F-B0F39A7037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04096">
            <a:off x="4532324" y="2005491"/>
            <a:ext cx="2950310" cy="295031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une femme qui calcule le nutri-score sur son ordinateur portable de plusieurs paquets de gâteaux ">
            <a:extLst>
              <a:ext uri="{FF2B5EF4-FFF2-40B4-BE49-F238E27FC236}">
                <a16:creationId xmlns:a16="http://schemas.microsoft.com/office/drawing/2014/main" id="{ACEE6911-0832-CB96-4E29-8D3B0A7492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89219">
            <a:off x="1435836" y="1889332"/>
            <a:ext cx="2950310" cy="295031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7D383F41-10F5-D7E4-E67D-E70E421999C3}"/>
              </a:ext>
            </a:extLst>
          </p:cNvPr>
          <p:cNvSpPr/>
          <p:nvPr/>
        </p:nvSpPr>
        <p:spPr>
          <a:xfrm>
            <a:off x="190030" y="370496"/>
            <a:ext cx="8763939" cy="923330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dirty="0">
                <a:ln w="12700">
                  <a:solidFill>
                    <a:schemeClr val="tx1"/>
                  </a:solidFill>
                  <a:prstDash val="solid"/>
                </a:ln>
                <a:solidFill>
                  <a:schemeClr val="accent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Place à la démonstration !</a:t>
            </a:r>
          </a:p>
        </p:txBody>
      </p:sp>
    </p:spTree>
    <p:extLst>
      <p:ext uri="{BB962C8B-B14F-4D97-AF65-F5344CB8AC3E}">
        <p14:creationId xmlns:p14="http://schemas.microsoft.com/office/powerpoint/2010/main" val="1084275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12800" y="1367244"/>
            <a:ext cx="4530907" cy="39087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 ainsi que les producteurs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Image 8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59DF1C22-039C-C894-5942-DDFBFEB87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707" y="1499299"/>
            <a:ext cx="4038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rrow Red Up · Free vector graphic on Pixabay">
            <a:extLst>
              <a:ext uri="{FF2B5EF4-FFF2-40B4-BE49-F238E27FC236}">
                <a16:creationId xmlns:a16="http://schemas.microsoft.com/office/drawing/2014/main" id="{AA42CEA7-6CC1-AD9C-21DD-3E6D1C1CDD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044306">
            <a:off x="7099135" y="1248461"/>
            <a:ext cx="1610830" cy="1607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4438185" y="355693"/>
            <a:ext cx="4465814" cy="21852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Dégradé dans les svg - Pédagogie et numérique">
            <a:extLst>
              <a:ext uri="{FF2B5EF4-FFF2-40B4-BE49-F238E27FC236}">
                <a16:creationId xmlns:a16="http://schemas.microsoft.com/office/drawing/2014/main" id="{70BE9D53-723E-8A26-D7CF-5DC2699B4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2852" y="1880698"/>
            <a:ext cx="920439" cy="897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2">
            <a:extLst>
              <a:ext uri="{FF2B5EF4-FFF2-40B4-BE49-F238E27FC236}">
                <a16:creationId xmlns:a16="http://schemas.microsoft.com/office/drawing/2014/main" id="{D16124B7-6011-233F-7CA1-077A3357C188}"/>
              </a:ext>
            </a:extLst>
          </p:cNvPr>
          <p:cNvSpPr txBox="1"/>
          <p:nvPr/>
        </p:nvSpPr>
        <p:spPr>
          <a:xfrm>
            <a:off x="4265576" y="2972299"/>
            <a:ext cx="4465814" cy="12618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28 632 aliments</a:t>
            </a:r>
          </a:p>
          <a:p>
            <a:pPr algn="ctr"/>
            <a:endParaRPr lang="en-US" sz="1600" b="1" dirty="0">
              <a:solidFill>
                <a:schemeClr val="tx1"/>
              </a:solidFill>
              <a:latin typeface="Geologica SemiBold"/>
            </a:endParaRPr>
          </a:p>
          <a:p>
            <a:pPr algn="ctr"/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16 variables </a:t>
            </a:r>
            <a:r>
              <a:rPr lang="en-US" sz="1600" b="1" dirty="0" err="1">
                <a:solidFill>
                  <a:schemeClr val="tx1"/>
                </a:solidFill>
                <a:latin typeface="Geologica SemiBold"/>
              </a:rPr>
              <a:t>explicatives</a:t>
            </a:r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4C91655-0DBE-DAC3-7D6E-A2692EA00C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751" y="1040905"/>
            <a:ext cx="3394234" cy="3473631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DB137543-2745-FC90-4EA8-198D4DAD5618}"/>
              </a:ext>
            </a:extLst>
          </p:cNvPr>
          <p:cNvSpPr txBox="1"/>
          <p:nvPr/>
        </p:nvSpPr>
        <p:spPr>
          <a:xfrm>
            <a:off x="7227522" y="2011876"/>
            <a:ext cx="1068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rgbClr val="C00000"/>
                </a:solidFill>
                <a:latin typeface="Geologica SemiBold" panose="020B0604020202020204" charset="0"/>
              </a:rPr>
              <a:t>- 45%</a:t>
            </a:r>
          </a:p>
        </p:txBody>
      </p:sp>
      <p:pic>
        <p:nvPicPr>
          <p:cNvPr id="3074" name="Picture 2" descr="Digital art gif. A giant green hand with legs smiles happily and bounces, giving a big thumbs up.">
            <a:extLst>
              <a:ext uri="{FF2B5EF4-FFF2-40B4-BE49-F238E27FC236}">
                <a16:creationId xmlns:a16="http://schemas.microsoft.com/office/drawing/2014/main" id="{97444E0F-64B9-6F79-49BD-93C6A40693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4902" y="3911441"/>
            <a:ext cx="1206190" cy="1206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/>
        </p:nvGraphicFramePr>
        <p:xfrm>
          <a:off x="1076546" y="403887"/>
          <a:ext cx="5004214" cy="4295849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2032414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286196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87829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Kilocalories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2707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Glucides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1029043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9" name="Graphique 8">
            <a:extLst>
              <a:ext uri="{FF2B5EF4-FFF2-40B4-BE49-F238E27FC236}">
                <a16:creationId xmlns:a16="http://schemas.microsoft.com/office/drawing/2014/main" id="{BE0E2FF2-E848-E757-95F4-AC31E3D4A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32868" y="1502581"/>
            <a:ext cx="762005" cy="106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76A1EEAE-AC04-0DB3-8CA3-DCFCDF5319E9}"/>
              </a:ext>
            </a:extLst>
          </p:cNvPr>
          <p:cNvSpPr txBox="1"/>
          <p:nvPr/>
        </p:nvSpPr>
        <p:spPr>
          <a:xfrm>
            <a:off x="890267" y="3257098"/>
            <a:ext cx="7639664" cy="1443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compare tous les modèles pour choisir le meilleur en termes d’erreur de classification.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Régression logistique ordinale VS </a:t>
            </a:r>
            <a:r>
              <a:rPr lang="fr-FR" sz="1200" dirty="0" err="1"/>
              <a:t>Random</a:t>
            </a:r>
            <a:r>
              <a:rPr lang="fr-FR" sz="1200" dirty="0"/>
              <a:t> Forest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décide de conserver le modèle du </a:t>
            </a:r>
            <a:r>
              <a:rPr lang="fr-FR" sz="1200" b="1" dirty="0" err="1">
                <a:solidFill>
                  <a:srgbClr val="FF0000"/>
                </a:solidFill>
              </a:rPr>
              <a:t>Random</a:t>
            </a:r>
            <a:r>
              <a:rPr lang="fr-FR" sz="1200" b="1" dirty="0">
                <a:solidFill>
                  <a:srgbClr val="FF0000"/>
                </a:solidFill>
              </a:rPr>
              <a:t> Forest </a:t>
            </a:r>
            <a:r>
              <a:rPr lang="fr-FR" sz="1200" dirty="0"/>
              <a:t>qui possède une erreur bien moindre que la régression logistique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conserve donc ce modèle pour l’appliquer sur les variables du consommateur (cohérence)</a:t>
            </a:r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6850E59D-506C-E0E1-C96A-263D35823E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500024"/>
              </p:ext>
            </p:extLst>
          </p:nvPr>
        </p:nvGraphicFramePr>
        <p:xfrm>
          <a:off x="1736608" y="303815"/>
          <a:ext cx="5365800" cy="2596928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682900">
                  <a:extLst>
                    <a:ext uri="{9D8B030D-6E8A-4147-A177-3AD203B41FA5}">
                      <a16:colId xmlns:a16="http://schemas.microsoft.com/office/drawing/2014/main" val="347859021"/>
                    </a:ext>
                  </a:extLst>
                </a:gridCol>
                <a:gridCol w="2682900">
                  <a:extLst>
                    <a:ext uri="{9D8B030D-6E8A-4147-A177-3AD203B41FA5}">
                      <a16:colId xmlns:a16="http://schemas.microsoft.com/office/drawing/2014/main" val="1150380611"/>
                    </a:ext>
                  </a:extLst>
                </a:gridCol>
              </a:tblGrid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Modèles optimaux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Erreur de classification (en %)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27006574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Initial (global)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26,1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1056505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de l’AIC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8557299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du BIC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8528502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Lasso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36891633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Ridge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43,5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5315136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Producteur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89847937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Consommateur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9861286"/>
                  </a:ext>
                </a:extLst>
              </a:tr>
            </a:tbl>
          </a:graphicData>
        </a:graphic>
      </p:graphicFrame>
      <p:sp>
        <p:nvSpPr>
          <p:cNvPr id="8" name="Accolade ouvrante 7">
            <a:extLst>
              <a:ext uri="{FF2B5EF4-FFF2-40B4-BE49-F238E27FC236}">
                <a16:creationId xmlns:a16="http://schemas.microsoft.com/office/drawing/2014/main" id="{94C44995-51EF-111F-32F6-2C3459160B46}"/>
              </a:ext>
            </a:extLst>
          </p:cNvPr>
          <p:cNvSpPr/>
          <p:nvPr/>
        </p:nvSpPr>
        <p:spPr>
          <a:xfrm>
            <a:off x="1489495" y="667864"/>
            <a:ext cx="154859" cy="1545694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83BB4AC-37B3-55D7-8B92-CBD6FD129A0F}"/>
              </a:ext>
            </a:extLst>
          </p:cNvPr>
          <p:cNvSpPr txBox="1"/>
          <p:nvPr/>
        </p:nvSpPr>
        <p:spPr>
          <a:xfrm>
            <a:off x="0" y="1110938"/>
            <a:ext cx="1507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Régression logistique ordinale - Producteur</a:t>
            </a:r>
          </a:p>
        </p:txBody>
      </p:sp>
      <p:sp>
        <p:nvSpPr>
          <p:cNvPr id="10" name="Accolade ouvrante 9">
            <a:extLst>
              <a:ext uri="{FF2B5EF4-FFF2-40B4-BE49-F238E27FC236}">
                <a16:creationId xmlns:a16="http://schemas.microsoft.com/office/drawing/2014/main" id="{B83B89A3-7789-CFCF-CB8B-60E28F20F9F7}"/>
              </a:ext>
            </a:extLst>
          </p:cNvPr>
          <p:cNvSpPr/>
          <p:nvPr/>
        </p:nvSpPr>
        <p:spPr>
          <a:xfrm>
            <a:off x="1489494" y="2254412"/>
            <a:ext cx="154859" cy="646331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BA24CCA-19ED-D856-7723-3B3B4CE92E3A}"/>
              </a:ext>
            </a:extLst>
          </p:cNvPr>
          <p:cNvSpPr txBox="1"/>
          <p:nvPr/>
        </p:nvSpPr>
        <p:spPr>
          <a:xfrm>
            <a:off x="272678" y="2420488"/>
            <a:ext cx="1235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Random</a:t>
            </a:r>
            <a:r>
              <a:rPr lang="fr-FR" sz="1200" dirty="0"/>
              <a:t> Forest</a:t>
            </a:r>
          </a:p>
        </p:txBody>
      </p:sp>
      <p:pic>
        <p:nvPicPr>
          <p:cNvPr id="4098" name="Picture 2" descr="Sport Success GIF by TeamColorCodes">
            <a:extLst>
              <a:ext uri="{FF2B5EF4-FFF2-40B4-BE49-F238E27FC236}">
                <a16:creationId xmlns:a16="http://schemas.microsoft.com/office/drawing/2014/main" id="{1B4AA29E-6959-5B9B-FDB3-C2201A5836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4662" y="2225116"/>
            <a:ext cx="693267" cy="693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200A1A6-AAF1-7FE2-6DF2-99E8D82F716F}"/>
              </a:ext>
            </a:extLst>
          </p:cNvPr>
          <p:cNvSpPr/>
          <p:nvPr/>
        </p:nvSpPr>
        <p:spPr>
          <a:xfrm>
            <a:off x="1736607" y="2254412"/>
            <a:ext cx="5365801" cy="6639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6" name="Encre 5">
                <a:extLst>
                  <a:ext uri="{FF2B5EF4-FFF2-40B4-BE49-F238E27FC236}">
                    <a16:creationId xmlns:a16="http://schemas.microsoft.com/office/drawing/2014/main" id="{C7F27346-7AC3-D156-82B3-FADAA53A217D}"/>
                  </a:ext>
                </a:extLst>
              </p14:cNvPr>
              <p14:cNvContentPartPr/>
              <p14:nvPr/>
            </p14:nvContentPartPr>
            <p14:xfrm>
              <a:off x="5612535" y="2408110"/>
              <a:ext cx="267480" cy="7920"/>
            </p14:xfrm>
          </p:contentPart>
        </mc:Choice>
        <mc:Fallback>
          <p:pic>
            <p:nvPicPr>
              <p:cNvPr id="6" name="Encre 5">
                <a:extLst>
                  <a:ext uri="{FF2B5EF4-FFF2-40B4-BE49-F238E27FC236}">
                    <a16:creationId xmlns:a16="http://schemas.microsoft.com/office/drawing/2014/main" id="{C7F27346-7AC3-D156-82B3-FADAA53A217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558895" y="2300470"/>
                <a:ext cx="37512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2" name="Encre 11">
                <a:extLst>
                  <a:ext uri="{FF2B5EF4-FFF2-40B4-BE49-F238E27FC236}">
                    <a16:creationId xmlns:a16="http://schemas.microsoft.com/office/drawing/2014/main" id="{8D203272-EF66-469A-FDD4-ACE51E75625C}"/>
                  </a:ext>
                </a:extLst>
              </p14:cNvPr>
              <p14:cNvContentPartPr/>
              <p14:nvPr/>
            </p14:nvContentPartPr>
            <p14:xfrm>
              <a:off x="5642415" y="2728150"/>
              <a:ext cx="273960" cy="23040"/>
            </p14:xfrm>
          </p:contentPart>
        </mc:Choice>
        <mc:Fallback>
          <p:pic>
            <p:nvPicPr>
              <p:cNvPr id="12" name="Encre 11">
                <a:extLst>
                  <a:ext uri="{FF2B5EF4-FFF2-40B4-BE49-F238E27FC236}">
                    <a16:creationId xmlns:a16="http://schemas.microsoft.com/office/drawing/2014/main" id="{8D203272-EF66-469A-FDD4-ACE51E75625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588415" y="2620510"/>
                <a:ext cx="381600" cy="2386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9AF748-2110-0AF0-853C-23E1668AD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84732"/>
            <a:ext cx="7704000" cy="572700"/>
          </a:xfrm>
        </p:spPr>
        <p:txBody>
          <a:bodyPr/>
          <a:lstStyle/>
          <a:p>
            <a:pPr algn="ctr"/>
            <a:r>
              <a:rPr lang="fr-FR" sz="2600" dirty="0"/>
              <a:t>Le Random Forest </a:t>
            </a:r>
            <a:r>
              <a:rPr lang="fr-FR" sz="2600"/>
              <a:t>en deux/trois </a:t>
            </a:r>
            <a:r>
              <a:rPr lang="fr-FR" sz="2600" dirty="0"/>
              <a:t>mots branchés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0951438-14AE-65B9-5E12-1A449F9F6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7526" y="1356189"/>
            <a:ext cx="2438611" cy="2438611"/>
          </a:xfrm>
          <a:prstGeom prst="rect">
            <a:avLst/>
          </a:prstGeom>
        </p:spPr>
      </p:pic>
      <p:graphicFrame>
        <p:nvGraphicFramePr>
          <p:cNvPr id="6" name="Diagramme 5">
            <a:extLst>
              <a:ext uri="{FF2B5EF4-FFF2-40B4-BE49-F238E27FC236}">
                <a16:creationId xmlns:a16="http://schemas.microsoft.com/office/drawing/2014/main" id="{720394CB-3B82-0166-8699-2C1BEF2042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3133573"/>
              </p:ext>
            </p:extLst>
          </p:nvPr>
        </p:nvGraphicFramePr>
        <p:xfrm>
          <a:off x="-431541" y="731375"/>
          <a:ext cx="6468274" cy="4297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62416124"/>
      </p:ext>
    </p:extLst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1782</TotalTime>
  <Words>1008</Words>
  <Application>Microsoft Office PowerPoint</Application>
  <PresentationFormat>Affichage à l'écran (16:9)</PresentationFormat>
  <Paragraphs>207</Paragraphs>
  <Slides>31</Slides>
  <Notes>12</Notes>
  <HiddenSlides>0</HiddenSlides>
  <MMClips>2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31</vt:i4>
      </vt:variant>
    </vt:vector>
  </HeadingPairs>
  <TitlesOfParts>
    <vt:vector size="44" baseType="lpstr">
      <vt:lpstr>Times New Roman</vt:lpstr>
      <vt:lpstr>Nunito Light</vt:lpstr>
      <vt:lpstr>Fira Sans Extra Condensed</vt:lpstr>
      <vt:lpstr>Aptos Narrow</vt:lpstr>
      <vt:lpstr>Calibri</vt:lpstr>
      <vt:lpstr>DM Sans</vt:lpstr>
      <vt:lpstr>Figtree</vt:lpstr>
      <vt:lpstr>Proxima Nova</vt:lpstr>
      <vt:lpstr>Geologica</vt:lpstr>
      <vt:lpstr>Arial</vt:lpstr>
      <vt:lpstr>Geologica SemiBold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Le Random Forest en deux/trois mots branchés</vt:lpstr>
      <vt:lpstr>Une bonne fois pour toutes : loi des grands nombres</vt:lpstr>
      <vt:lpstr>Présentation PowerPoint</vt:lpstr>
      <vt:lpstr>Présentation PowerPoint</vt:lpstr>
      <vt:lpstr>L’application</vt:lpstr>
      <vt:lpstr>L’application</vt:lpstr>
      <vt:lpstr>Présentation PowerPoint</vt:lpstr>
      <vt:lpstr>Interface d’accueil</vt:lpstr>
      <vt:lpstr>Place aux démos !</vt:lpstr>
      <vt:lpstr>Test Producteur </vt:lpstr>
      <vt:lpstr>Présentation PowerPoint</vt:lpstr>
      <vt:lpstr>Test Consommateur  </vt:lpstr>
      <vt:lpstr>Présentation PowerPoint</vt:lpstr>
      <vt:lpstr>Présentation PowerPoint</vt:lpstr>
      <vt:lpstr>Présentation PowerPoint</vt:lpstr>
      <vt:lpstr>Difficultés</vt:lpstr>
      <vt:lpstr>Présentation PowerPoint</vt:lpstr>
      <vt:lpstr>Merci pour votre attention !</vt:lpstr>
      <vt:lpstr>ANNEXES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Hatice Ertas</cp:lastModifiedBy>
  <cp:revision>684</cp:revision>
  <dcterms:modified xsi:type="dcterms:W3CDTF">2023-12-08T15:30:17Z</dcterms:modified>
</cp:coreProperties>
</file>

<file path=docProps/thumbnail.jpeg>
</file>